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432" r:id="rId3"/>
    <p:sldId id="2495" r:id="rId4"/>
    <p:sldId id="2526" r:id="rId5"/>
    <p:sldId id="2520" r:id="rId6"/>
    <p:sldId id="2544" r:id="rId7"/>
    <p:sldId id="2545" r:id="rId8"/>
    <p:sldId id="2534" r:id="rId9"/>
    <p:sldId id="2542" r:id="rId10"/>
    <p:sldId id="2527" r:id="rId11"/>
    <p:sldId id="2546" r:id="rId12"/>
    <p:sldId id="2541" r:id="rId13"/>
  </p:sldIdLst>
  <p:sldSz cx="9144000" cy="5143500" type="screen16x9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e Doyle" initials="JD" lastIdx="23" clrIdx="0">
    <p:extLst>
      <p:ext uri="{19B8F6BF-5375-455C-9EA6-DF929625EA0E}">
        <p15:presenceInfo xmlns:p15="http://schemas.microsoft.com/office/powerpoint/2012/main" userId="S::jdoyle@healthshield.co.uk::3cbc8cf5-b244-4f0e-b767-2043eec47299" providerId="AD"/>
      </p:ext>
    </p:extLst>
  </p:cmAuthor>
  <p:cmAuthor id="2" name="Jessica Littlewood" initials="JL" lastIdx="47" clrIdx="1">
    <p:extLst>
      <p:ext uri="{19B8F6BF-5375-455C-9EA6-DF929625EA0E}">
        <p15:presenceInfo xmlns:p15="http://schemas.microsoft.com/office/powerpoint/2012/main" userId="6828d54147f8aeef" providerId="Windows Live"/>
      </p:ext>
    </p:extLst>
  </p:cmAuthor>
  <p:cmAuthor id="3" name="Amanda Felstead" initials="AF" lastIdx="91" clrIdx="2">
    <p:extLst>
      <p:ext uri="{19B8F6BF-5375-455C-9EA6-DF929625EA0E}">
        <p15:presenceInfo xmlns:p15="http://schemas.microsoft.com/office/powerpoint/2012/main" userId="S::amanda.felstead@healthshield.co.uk::a86aeb69-0005-4fc1-8160-7403057429a9" providerId="AD"/>
      </p:ext>
    </p:extLst>
  </p:cmAuthor>
  <p:cmAuthor id="4" name="Heather Stott" initials="HS" lastIdx="3" clrIdx="3">
    <p:extLst>
      <p:ext uri="{19B8F6BF-5375-455C-9EA6-DF929625EA0E}">
        <p15:presenceInfo xmlns:p15="http://schemas.microsoft.com/office/powerpoint/2012/main" userId="S::hstott@healthshield.co.uk::79e59b38-1815-4d8b-81b0-83d3da7fb7c5" providerId="AD"/>
      </p:ext>
    </p:extLst>
  </p:cmAuthor>
  <p:cmAuthor id="5" name="Nicky Edgerley" initials="NE" lastIdx="1" clrIdx="4">
    <p:extLst>
      <p:ext uri="{19B8F6BF-5375-455C-9EA6-DF929625EA0E}">
        <p15:presenceInfo xmlns:p15="http://schemas.microsoft.com/office/powerpoint/2012/main" userId="S::nicky.edgerley@healthshield.co.uk::2732e2f9-cb07-4db6-9760-29245946d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EBB9"/>
    <a:srgbClr val="2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3792" autoAdjust="0"/>
  </p:normalViewPr>
  <p:slideViewPr>
    <p:cSldViewPr snapToGrid="0" showGuides="1">
      <p:cViewPr varScale="1">
        <p:scale>
          <a:sx n="146" d="100"/>
          <a:sy n="146" d="100"/>
        </p:scale>
        <p:origin x="1074" y="114"/>
      </p:cViewPr>
      <p:guideLst>
        <p:guide orient="horz" pos="2160"/>
        <p:guide pos="2880"/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2592" y="57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1256" y="4716661"/>
            <a:ext cx="6031065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71292" y="9433322"/>
            <a:ext cx="827971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hield.co.uk/about-us/friendly-society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hield.co.uk/about-us/friendly-societ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hield.co.uk/about-us/friendly-society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shield.co.uk/member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https://www.healthshield.co.uk/about-us/friendly-society/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we provide a wide range of modern health and wellbeing services to support our 330,000+ members.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2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5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14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2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https://www.healthshield.co.uk/about-us/friendly-society/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we provide a wide range of modern health and wellbeing services to support our 330,000+ members.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39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00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n-GB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38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None/>
            </a:pPr>
            <a:r>
              <a:rPr lang="en-GB" sz="1400" dirty="0"/>
              <a:t>MATERNITY</a:t>
            </a:r>
          </a:p>
          <a:p>
            <a:pPr marL="171450" lvl="1" indent="-171450" algn="l">
              <a:buBlip>
                <a:blip r:embed="rId3"/>
              </a:buBlip>
            </a:pPr>
            <a:r>
              <a:rPr lang="en-GB" sz="1400" dirty="0"/>
              <a:t>Single payment if you, or your registered partner, has a child or adopts a child aged 16 or younger</a:t>
            </a:r>
          </a:p>
          <a:p>
            <a:pPr marL="171450" lvl="1" indent="-171450" algn="l">
              <a:buBlip>
                <a:blip r:embed="rId3"/>
              </a:buBlip>
            </a:pPr>
            <a:r>
              <a:rPr lang="en-GB" sz="1400" dirty="0"/>
              <a:t>NB: This benefit has a 40-week qualifying period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D4D23-C98A-435E-AE88-9061F8349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1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https://www.healthshield.co.uk/about-us/friendly-society/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we provide a wide range of modern health and wellbeing services to support our 330,000+ members.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75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1F943-C194-475A-AFC4-1E1285E85C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Tx/>
              <a:buNone/>
              <a:tabLst/>
              <a:defRPr/>
            </a:pPr>
            <a:r>
              <a:rPr lang="en-GB" sz="1200" dirty="0"/>
              <a:t>You can login to the members area at </a:t>
            </a:r>
            <a:r>
              <a:rPr lang="en-GB" sz="1200" dirty="0">
                <a:hlinkClick r:id="rId3"/>
              </a:rPr>
              <a:t>www.healthshield.co.uk/members</a:t>
            </a:r>
            <a:r>
              <a:rPr lang="en-GB" sz="1200" dirty="0"/>
              <a:t> using your computer, smart phone or tablet. Once registered,  you can </a:t>
            </a:r>
            <a:r>
              <a:rPr lang="en-GB" dirty="0"/>
              <a:t>access your membership plan, see your cover and claims, make a claim and, access the my wellness benefits</a:t>
            </a:r>
          </a:p>
          <a:p>
            <a:endParaRPr lang="en-GB" sz="800" dirty="0">
              <a:cs typeface="Arial" panose="020B0604020202020204" pitchFamily="34" charset="0"/>
            </a:endParaRPr>
          </a:p>
          <a:p>
            <a:endParaRPr lang="en-GB" sz="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0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14928" r="35579" b="3125"/>
          <a:stretch/>
        </p:blipFill>
        <p:spPr>
          <a:xfrm>
            <a:off x="-1587" y="-1"/>
            <a:ext cx="9144000" cy="514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833439"/>
            <a:ext cx="3688088" cy="154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076160"/>
            <a:ext cx="3032125" cy="1102519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4321794"/>
            <a:ext cx="2384425" cy="581025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95288" y="1162050"/>
            <a:ext cx="3300412" cy="3295650"/>
          </a:xfrm>
          <a:solidFill>
            <a:schemeClr val="bg2">
              <a:lumMod val="85000"/>
            </a:schemeClr>
          </a:solidFill>
        </p:spPr>
        <p:txBody>
          <a:bodyPr tIns="100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943350" y="1190625"/>
            <a:ext cx="4010025" cy="325755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defRPr b="1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176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Title and Image 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2036" r="43007" b="5192"/>
          <a:stretch/>
        </p:blipFill>
        <p:spPr>
          <a:xfrm>
            <a:off x="0" y="0"/>
            <a:ext cx="91424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95288" y="1162050"/>
            <a:ext cx="3300412" cy="3295650"/>
          </a:xfrm>
          <a:solidFill>
            <a:schemeClr val="bg2">
              <a:lumMod val="85000"/>
            </a:schemeClr>
          </a:solidFill>
        </p:spPr>
        <p:txBody>
          <a:bodyPr tIns="100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943350" y="1190625"/>
            <a:ext cx="4010025" cy="325755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defRPr b="1">
                <a:solidFill>
                  <a:schemeClr val="bg1"/>
                </a:solidFill>
              </a:defRPr>
            </a:lvl1pPr>
            <a:lvl2pPr>
              <a:lnSpc>
                <a:spcPts val="1600"/>
              </a:lnSpc>
              <a:spcBef>
                <a:spcPts val="0"/>
              </a:spcBef>
              <a:spcAft>
                <a:spcPts val="1134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258501"/>
            <a:ext cx="573858" cy="39548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4551317"/>
            <a:ext cx="600892" cy="592183"/>
          </a:xfrm>
          <a:custGeom>
            <a:avLst/>
            <a:gdLst>
              <a:gd name="connsiteX0" fmla="*/ 0 w 600892"/>
              <a:gd name="connsiteY0" fmla="*/ 0 h 592183"/>
              <a:gd name="connsiteX1" fmla="*/ 0 w 600892"/>
              <a:gd name="connsiteY1" fmla="*/ 592183 h 592183"/>
              <a:gd name="connsiteX2" fmla="*/ 600892 w 600892"/>
              <a:gd name="connsiteY2" fmla="*/ 592183 h 592183"/>
              <a:gd name="connsiteX3" fmla="*/ 0 w 600892"/>
              <a:gd name="connsiteY3" fmla="*/ 0 h 5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92" h="592183">
                <a:moveTo>
                  <a:pt x="0" y="0"/>
                </a:moveTo>
                <a:lnTo>
                  <a:pt x="0" y="592183"/>
                </a:lnTo>
                <a:lnTo>
                  <a:pt x="600892" y="59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9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50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1791" r="16378" b="14801"/>
          <a:stretch/>
        </p:blipFill>
        <p:spPr>
          <a:xfrm>
            <a:off x="0" y="1"/>
            <a:ext cx="914241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16" y="262633"/>
            <a:ext cx="2113077" cy="88452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750324" y="1617160"/>
            <a:ext cx="2778125" cy="2570163"/>
          </a:xfrm>
        </p:spPr>
        <p:txBody>
          <a:bodyPr/>
          <a:lstStyle>
            <a:lvl1pPr marL="176400" indent="-176400"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288" y="1597113"/>
            <a:ext cx="1996220" cy="142435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/>
            </a:lvl1pPr>
            <a:lvl2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/>
            </a:lvl2pPr>
            <a:lvl3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74024"/>
            <a:ext cx="7440612" cy="3410675"/>
          </a:xfrm>
        </p:spPr>
        <p:txBody>
          <a:bodyPr/>
          <a:lstStyle>
            <a:lvl1pPr>
              <a:lnSpc>
                <a:spcPts val="1600"/>
              </a:lnSpc>
              <a:spcBef>
                <a:spcPts val="1417"/>
              </a:spcBef>
              <a:spcAft>
                <a:spcPts val="934"/>
              </a:spcAft>
              <a:defRPr sz="1150" b="1">
                <a:solidFill>
                  <a:schemeClr val="tx2"/>
                </a:solidFill>
              </a:defRPr>
            </a:lvl1pPr>
            <a:lvl2pPr marL="268288" indent="-268288">
              <a:lnSpc>
                <a:spcPts val="1600"/>
              </a:lnSpc>
              <a:spcBef>
                <a:spcPts val="0"/>
              </a:spcBef>
              <a:spcAft>
                <a:spcPts val="934"/>
              </a:spcAft>
              <a:buSzPct val="130000"/>
              <a:buFontTx/>
              <a:buBlip>
                <a:blip r:embed="rId2"/>
              </a:buBlip>
              <a:defRPr sz="1150"/>
            </a:lvl2pPr>
            <a:lvl3pPr marL="268288" indent="-268288">
              <a:lnSpc>
                <a:spcPts val="1600"/>
              </a:lnSpc>
              <a:spcBef>
                <a:spcPts val="0"/>
              </a:spcBef>
              <a:spcAft>
                <a:spcPts val="934"/>
              </a:spcAft>
              <a:buClr>
                <a:schemeClr val="tx2"/>
              </a:buClr>
              <a:buSzPct val="130000"/>
              <a:buFontTx/>
              <a:buBlip>
                <a:blip r:embed="rId3"/>
              </a:buBlip>
              <a:defRPr sz="115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5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2036" r="43007" b="5192"/>
          <a:stretch/>
        </p:blipFill>
        <p:spPr>
          <a:xfrm>
            <a:off x="0" y="0"/>
            <a:ext cx="9142413" cy="51435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4551317"/>
            <a:ext cx="600892" cy="592183"/>
          </a:xfrm>
          <a:custGeom>
            <a:avLst/>
            <a:gdLst>
              <a:gd name="connsiteX0" fmla="*/ 0 w 600892"/>
              <a:gd name="connsiteY0" fmla="*/ 0 h 592183"/>
              <a:gd name="connsiteX1" fmla="*/ 0 w 600892"/>
              <a:gd name="connsiteY1" fmla="*/ 592183 h 592183"/>
              <a:gd name="connsiteX2" fmla="*/ 600892 w 600892"/>
              <a:gd name="connsiteY2" fmla="*/ 592183 h 592183"/>
              <a:gd name="connsiteX3" fmla="*/ 0 w 600892"/>
              <a:gd name="connsiteY3" fmla="*/ 0 h 5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892" h="592183">
                <a:moveTo>
                  <a:pt x="0" y="0"/>
                </a:moveTo>
                <a:lnTo>
                  <a:pt x="0" y="592183"/>
                </a:lnTo>
                <a:lnTo>
                  <a:pt x="600892" y="592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74024"/>
            <a:ext cx="7440612" cy="3410675"/>
          </a:xfrm>
        </p:spPr>
        <p:txBody>
          <a:bodyPr/>
          <a:lstStyle>
            <a:lvl1pPr>
              <a:lnSpc>
                <a:spcPts val="1600"/>
              </a:lnSpc>
              <a:spcBef>
                <a:spcPts val="1417"/>
              </a:spcBef>
              <a:spcAft>
                <a:spcPts val="934"/>
              </a:spcAft>
              <a:defRPr sz="1150" b="0">
                <a:solidFill>
                  <a:schemeClr val="tx1"/>
                </a:solidFill>
              </a:defRPr>
            </a:lvl1pPr>
            <a:lvl2pPr marL="268288" indent="-268288">
              <a:lnSpc>
                <a:spcPts val="1600"/>
              </a:lnSpc>
              <a:spcBef>
                <a:spcPts val="0"/>
              </a:spcBef>
              <a:spcAft>
                <a:spcPts val="934"/>
              </a:spcAft>
              <a:buSzPct val="130000"/>
              <a:buFontTx/>
              <a:buBlip>
                <a:blip r:embed="rId3"/>
              </a:buBlip>
              <a:defRPr sz="1150">
                <a:solidFill>
                  <a:schemeClr val="bg2"/>
                </a:solidFill>
              </a:defRPr>
            </a:lvl2pPr>
            <a:lvl3pPr marL="268288" indent="-268288">
              <a:lnSpc>
                <a:spcPts val="1600"/>
              </a:lnSpc>
              <a:spcBef>
                <a:spcPts val="0"/>
              </a:spcBef>
              <a:spcAft>
                <a:spcPts val="934"/>
              </a:spcAft>
              <a:buClr>
                <a:schemeClr val="tx2"/>
              </a:buClr>
              <a:buSzPct val="130000"/>
              <a:buFontTx/>
              <a:buBlip>
                <a:blip r:embed="rId4"/>
              </a:buBlip>
              <a:defRPr sz="1150">
                <a:solidFill>
                  <a:schemeClr val="bg2"/>
                </a:solidFill>
              </a:defRPr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174024"/>
            <a:ext cx="2605087" cy="3410675"/>
          </a:xfrm>
        </p:spPr>
        <p:txBody>
          <a:bodyPr/>
          <a:lstStyle>
            <a:lvl1pPr>
              <a:lnSpc>
                <a:spcPts val="1600"/>
              </a:lnSpc>
              <a:spcBef>
                <a:spcPts val="1417"/>
              </a:spcBef>
              <a:spcAft>
                <a:spcPts val="934"/>
              </a:spcAft>
              <a:defRPr sz="1150" b="1">
                <a:solidFill>
                  <a:schemeClr val="tx2"/>
                </a:solidFill>
              </a:defRPr>
            </a:lvl1pPr>
            <a:lvl2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SzPct val="130000"/>
              <a:buFontTx/>
              <a:buBlip>
                <a:blip r:embed="rId2"/>
              </a:buBlip>
              <a:defRPr sz="900"/>
            </a:lvl2pPr>
            <a:lvl3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Clr>
                <a:schemeClr val="tx2"/>
              </a:buClr>
              <a:buSzPct val="130000"/>
              <a:buFontTx/>
              <a:buBlip>
                <a:blip r:embed="rId3"/>
              </a:buBlip>
              <a:defRPr sz="9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222625" y="1174024"/>
            <a:ext cx="2605087" cy="3410675"/>
          </a:xfrm>
        </p:spPr>
        <p:txBody>
          <a:bodyPr/>
          <a:lstStyle>
            <a:lvl1pPr>
              <a:lnSpc>
                <a:spcPts val="1600"/>
              </a:lnSpc>
              <a:spcBef>
                <a:spcPts val="1417"/>
              </a:spcBef>
              <a:spcAft>
                <a:spcPts val="934"/>
              </a:spcAft>
              <a:defRPr sz="1150" b="1">
                <a:solidFill>
                  <a:schemeClr val="tx2"/>
                </a:solidFill>
              </a:defRPr>
            </a:lvl1pPr>
            <a:lvl2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SzPct val="130000"/>
              <a:buFontTx/>
              <a:buBlip>
                <a:blip r:embed="rId2"/>
              </a:buBlip>
              <a:defRPr sz="900"/>
            </a:lvl2pPr>
            <a:lvl3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Clr>
                <a:schemeClr val="tx2"/>
              </a:buClr>
              <a:buSzPct val="130000"/>
              <a:buFontTx/>
              <a:buBlip>
                <a:blip r:embed="rId3"/>
              </a:buBlip>
              <a:defRPr sz="9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021388" y="1174024"/>
            <a:ext cx="2605087" cy="3410675"/>
          </a:xfrm>
        </p:spPr>
        <p:txBody>
          <a:bodyPr/>
          <a:lstStyle>
            <a:lvl1pPr>
              <a:lnSpc>
                <a:spcPts val="1600"/>
              </a:lnSpc>
              <a:spcBef>
                <a:spcPts val="1417"/>
              </a:spcBef>
              <a:spcAft>
                <a:spcPts val="934"/>
              </a:spcAft>
              <a:defRPr sz="1150" b="1">
                <a:solidFill>
                  <a:schemeClr val="tx2"/>
                </a:solidFill>
              </a:defRPr>
            </a:lvl1pPr>
            <a:lvl2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SzPct val="130000"/>
              <a:buFontTx/>
              <a:buBlip>
                <a:blip r:embed="rId2"/>
              </a:buBlip>
              <a:defRPr sz="900"/>
            </a:lvl2pPr>
            <a:lvl3pPr marL="268288" indent="-268288">
              <a:lnSpc>
                <a:spcPts val="1600"/>
              </a:lnSpc>
              <a:spcBef>
                <a:spcPts val="0"/>
              </a:spcBef>
              <a:spcAft>
                <a:spcPts val="634"/>
              </a:spcAft>
              <a:buClr>
                <a:schemeClr val="tx2"/>
              </a:buClr>
              <a:buSzPct val="130000"/>
              <a:buFontTx/>
              <a:buBlip>
                <a:blip r:embed="rId3"/>
              </a:buBlip>
              <a:defRPr sz="9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834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0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51200"/>
          <a:lstStyle>
            <a:lvl1pPr>
              <a:lnSpc>
                <a:spcPts val="1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3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0"/>
          <a:lstStyle>
            <a:lvl1pPr>
              <a:lnSpc>
                <a:spcPts val="1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Of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74025"/>
            <a:ext cx="6689725" cy="755715"/>
          </a:xfrm>
        </p:spPr>
        <p:txBody>
          <a:bodyPr numCol="2" spcCol="151200"/>
          <a:lstStyle>
            <a:lvl1pPr>
              <a:lnSpc>
                <a:spcPts val="16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5776912" cy="34065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59213" y="3188813"/>
            <a:ext cx="1473200" cy="665163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  <a:lvl2pPr algn="ctr"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08051" y="3188813"/>
            <a:ext cx="1473200" cy="665163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  <a:lvl2pPr algn="ctr"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95800" y="3188813"/>
            <a:ext cx="1473200" cy="665163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  <a:lvl2pPr algn="ctr"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142281" y="3188813"/>
            <a:ext cx="1473200" cy="665163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  <a:lvl2pPr algn="ctr"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93442" y="3188813"/>
            <a:ext cx="1473200" cy="665163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  <a:lvl2pPr algn="ctr"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593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382858"/>
            <a:ext cx="5771232" cy="3470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74025"/>
            <a:ext cx="6779096" cy="1242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235"/>
            <a:ext cx="594361" cy="588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63" y="4872038"/>
            <a:ext cx="285750" cy="1952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bg2"/>
                </a:solidFill>
                <a:latin typeface="+mj-lt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258501"/>
            <a:ext cx="573858" cy="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0" r:id="rId4"/>
    <p:sldLayoutId id="2147483664" r:id="rId5"/>
    <p:sldLayoutId id="2147483663" r:id="rId6"/>
    <p:sldLayoutId id="2147483657" r:id="rId7"/>
    <p:sldLayoutId id="2147483662" r:id="rId8"/>
    <p:sldLayoutId id="2147483661" r:id="rId9"/>
    <p:sldLayoutId id="2147483658" r:id="rId10"/>
    <p:sldLayoutId id="2147483659" r:id="rId11"/>
    <p:sldLayoutId id="2147483654" r:id="rId12"/>
    <p:sldLayoutId id="2147483656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50" kern="1200">
          <a:solidFill>
            <a:srgbClr val="2CB5D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media.healthshield.co.uk%2Fmailmedia%2Fvolappedit.pdf&amp;data=04%7C01%7Cnicky.edgerley%40healthshield.co.uk%7Ce2b38bd5a120491a90e608d921bbb51e%7C91c663409521418ca3e05f7c8cf48fff%7C0%7C0%7C637577912337507286%7CUnknown%7CTWFpbGZsb3d8eyJWIjoiMC4wLjAwMDAiLCJQIjoiV2luMzIiLCJBTiI6Ik1haWwiLCJXVCI6Mn0%3D%7C1000&amp;sdata=2o10iUtklZUWJZsvYZ2HtlPVg4WkFPz%2BVc3MooSKr6w%3D&amp;reserved=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313345"/>
            <a:ext cx="3480752" cy="1102519"/>
          </a:xfrm>
        </p:spPr>
        <p:txBody>
          <a:bodyPr/>
          <a:lstStyle/>
          <a:p>
            <a:r>
              <a:rPr lang="en-GB" dirty="0"/>
              <a:t>Looking after your health and wellbeing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3415864"/>
            <a:ext cx="4941483" cy="581025"/>
          </a:xfrm>
        </p:spPr>
        <p:txBody>
          <a:bodyPr/>
          <a:lstStyle/>
          <a:p>
            <a:r>
              <a:rPr lang="en-GB" sz="1200" dirty="0"/>
              <a:t>Keeping you &amp; your family, in the best of health</a:t>
            </a:r>
          </a:p>
          <a:p>
            <a:endParaRPr lang="en-GB" sz="1200" dirty="0"/>
          </a:p>
          <a:p>
            <a:r>
              <a:rPr lang="en-GB" sz="1200" dirty="0"/>
              <a:t>August 2021	</a:t>
            </a:r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60D269-A534-45B8-8EDB-40951362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Members’ Area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CB0BEA4-38BF-4FF9-A8D3-D03EC2993277}"/>
              </a:ext>
            </a:extLst>
          </p:cNvPr>
          <p:cNvSpPr txBox="1">
            <a:spLocks/>
          </p:cNvSpPr>
          <p:nvPr/>
        </p:nvSpPr>
        <p:spPr>
          <a:xfrm>
            <a:off x="395288" y="1595896"/>
            <a:ext cx="3850141" cy="1647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600"/>
            </a:lvl1pPr>
            <a:lvl2pPr marL="0" indent="0" algn="ctr">
              <a:spcBef>
                <a:spcPct val="20000"/>
              </a:spcBef>
              <a:buFont typeface="Arial" pitchFamily="34" charset="0"/>
              <a:buNone/>
              <a:defRPr sz="750"/>
            </a:lvl2pPr>
            <a:lvl3pPr marL="0" indent="0">
              <a:spcBef>
                <a:spcPct val="20000"/>
              </a:spcBef>
              <a:buFont typeface="Arial" pitchFamily="34" charset="0"/>
              <a:buNone/>
              <a:defRPr sz="750"/>
            </a:lvl3pPr>
            <a:lvl4pPr marL="0" indent="0">
              <a:spcBef>
                <a:spcPct val="20000"/>
              </a:spcBef>
              <a:buFont typeface="Arial" pitchFamily="34" charset="0"/>
              <a:buNone/>
              <a:defRPr sz="750"/>
            </a:lvl4pPr>
            <a:lvl5pPr marL="0" indent="0">
              <a:spcBef>
                <a:spcPct val="20000"/>
              </a:spcBef>
              <a:buFont typeface="Arial" pitchFamily="34" charset="0"/>
              <a:buNone/>
              <a:defRPr sz="75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95000"/>
                  <a:lumOff val="5000"/>
                </a:srgbClr>
              </a:buClr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Make A Claim is a quick, simple, with a secure area to submit claims and upload receipts – more than 9 out of 10 valid online claims are paid within 2 working days*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95000"/>
                  <a:lumOff val="5000"/>
                </a:srgbClr>
              </a:buClr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95000"/>
                  <a:lumOff val="5000"/>
                </a:srgbClr>
              </a:buClr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MyWellness brings together a range of products and services in a simple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F87A1-602F-4C87-B3A1-D890DA9756CB}"/>
              </a:ext>
            </a:extLst>
          </p:cNvPr>
          <p:cNvSpPr/>
          <p:nvPr/>
        </p:nvSpPr>
        <p:spPr>
          <a:xfrm>
            <a:off x="1271103" y="4894008"/>
            <a:ext cx="662145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Arial" panose="020B0604020202020204" pitchFamily="34" charset="0"/>
              </a:rPr>
              <a:t>*Once Members receive notification of a claim payment, it can take 3-5 working days for the BACS transfer to show as a credit in their account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A46806-A05C-4C07-8247-8C6A86A36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41" y="729937"/>
            <a:ext cx="4700810" cy="393831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7ED1FEE-B5B0-4B07-AB03-6BADE022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63" y="4872038"/>
            <a:ext cx="285750" cy="195262"/>
          </a:xfrm>
        </p:spPr>
        <p:txBody>
          <a:bodyPr/>
          <a:lstStyle/>
          <a:p>
            <a:fld id="{DDBE135E-2566-4748-853C-8A3B78F0FB0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8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"/>
    </mc:Choice>
    <mc:Fallback xmlns="">
      <p:transition spd="slow" advClick="0" advTm="2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8FAD-FECA-4B40-84D2-335109C6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62EBB9"/>
                </a:solidFill>
              </a:rPr>
              <a:t>Joining is simple..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32900-61A2-4E17-A3E6-AD6784F9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11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F6123-97EE-457A-9341-67A6590404D2}"/>
              </a:ext>
            </a:extLst>
          </p:cNvPr>
          <p:cNvSpPr txBox="1"/>
          <p:nvPr/>
        </p:nvSpPr>
        <p:spPr>
          <a:xfrm>
            <a:off x="2284186" y="1489177"/>
            <a:ext cx="4575628" cy="216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find the link to the editable voluntary application form here </a:t>
            </a:r>
            <a:r>
              <a:rPr lang="en-GB" sz="18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Voluntary Application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completed, please email back across to 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regards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Nicky 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GB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04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35" y="4751378"/>
            <a:ext cx="4266553" cy="581025"/>
          </a:xfrm>
        </p:spPr>
        <p:txBody>
          <a:bodyPr/>
          <a:lstStyle/>
          <a:p>
            <a:r>
              <a:rPr lang="en-GB" dirty="0"/>
              <a:t>Authorised by the Prudential Regulation Authority and regulated by the Financial Conduct Authority and the Prudential Regulation Authority.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7E6000-B120-484A-969E-7AB4A601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696686"/>
            <a:ext cx="3032125" cy="3490685"/>
          </a:xfrm>
        </p:spPr>
        <p:txBody>
          <a:bodyPr/>
          <a:lstStyle/>
          <a:p>
            <a:br>
              <a:rPr lang="en-GB" sz="1400" spc="-40" dirty="0">
                <a:solidFill>
                  <a:schemeClr val="accent6"/>
                </a:solidFill>
              </a:rPr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Any questions?</a:t>
            </a:r>
            <a:br>
              <a:rPr lang="en-GB" sz="2400" spc="-4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br>
              <a:rPr lang="en-GB" sz="1000" spc="-4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en-GB" sz="1800" spc="-4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Join today with IMMEDIATE BENEFIT </a:t>
            </a:r>
            <a:r>
              <a:rPr lang="en-GB" sz="1800" spc="-40" dirty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364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92EF7A6-0106-4E2E-A1FA-0D21A9B9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About Health Shield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2647-61C8-481D-A7E7-1F57830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2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D81AFD-6C7B-4B61-A606-51A585CF9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Friendly by name, friendly by nature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22B4338-B54D-4C81-8452-CE05609356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0783" y="3125406"/>
            <a:ext cx="2717819" cy="1288678"/>
          </a:xfrm>
        </p:spPr>
        <p:txBody>
          <a:bodyPr/>
          <a:lstStyle/>
          <a:p>
            <a:r>
              <a:rPr lang="en-GB" sz="1400" dirty="0"/>
              <a:t>Proud past, exciting future</a:t>
            </a:r>
          </a:p>
          <a:p>
            <a:endParaRPr lang="en-GB" sz="1200" dirty="0">
              <a:solidFill>
                <a:schemeClr val="tx1"/>
              </a:solidFill>
              <a:latin typeface="+mn-lt"/>
            </a:endParaRPr>
          </a:p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We started in 1877, helping railway workers keep their health on track and we’ve not stopped since. </a:t>
            </a:r>
          </a:p>
          <a:p>
            <a:endParaRPr lang="en-GB" sz="1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479F25-FB3C-4DA0-BB0B-39BC11922D70}"/>
              </a:ext>
            </a:extLst>
          </p:cNvPr>
          <p:cNvSpPr txBox="1">
            <a:spLocks/>
          </p:cNvSpPr>
          <p:nvPr/>
        </p:nvSpPr>
        <p:spPr>
          <a:xfrm>
            <a:off x="247972" y="1066644"/>
            <a:ext cx="8575299" cy="1003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2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E07437-D799-42A1-A020-2D656DECAC95}"/>
              </a:ext>
            </a:extLst>
          </p:cNvPr>
          <p:cNvSpPr txBox="1">
            <a:spLocks/>
          </p:cNvSpPr>
          <p:nvPr/>
        </p:nvSpPr>
        <p:spPr>
          <a:xfrm>
            <a:off x="97892" y="2449803"/>
            <a:ext cx="1529239" cy="28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D6DC426-E81E-4AAB-9F5E-2636764C8274}"/>
              </a:ext>
            </a:extLst>
          </p:cNvPr>
          <p:cNvSpPr txBox="1">
            <a:spLocks/>
          </p:cNvSpPr>
          <p:nvPr/>
        </p:nvSpPr>
        <p:spPr>
          <a:xfrm>
            <a:off x="240478" y="215989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0AD3050-54E1-4DFC-8258-8ADCCF08358F}"/>
              </a:ext>
            </a:extLst>
          </p:cNvPr>
          <p:cNvSpPr txBox="1">
            <a:spLocks/>
          </p:cNvSpPr>
          <p:nvPr/>
        </p:nvSpPr>
        <p:spPr>
          <a:xfrm>
            <a:off x="240478" y="499687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151C5A-FAB9-4AA8-B981-9F14FAADE1CA}"/>
              </a:ext>
            </a:extLst>
          </p:cNvPr>
          <p:cNvCxnSpPr>
            <a:cxnSpLocks/>
          </p:cNvCxnSpPr>
          <p:nvPr/>
        </p:nvCxnSpPr>
        <p:spPr>
          <a:xfrm>
            <a:off x="4353735" y="2932791"/>
            <a:ext cx="0" cy="159948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9C54840-3422-4902-BE1B-DAB1AC4CB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90" y="1654357"/>
            <a:ext cx="1716754" cy="127843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0F8BB06-C8BB-4EF4-AD2B-D1292AAFC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53" y="1445807"/>
            <a:ext cx="2043516" cy="1486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D986A-3C4C-4530-BDE6-93BCEDA39DFA}"/>
              </a:ext>
            </a:extLst>
          </p:cNvPr>
          <p:cNvSpPr/>
          <p:nvPr/>
        </p:nvSpPr>
        <p:spPr>
          <a:xfrm>
            <a:off x="4645120" y="3078000"/>
            <a:ext cx="362599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400" dirty="0">
                <a:solidFill>
                  <a:schemeClr val="tx2"/>
                </a:solidFill>
                <a:latin typeface="+mj-lt"/>
              </a:rPr>
              <a:t>Members are our friends too</a:t>
            </a:r>
          </a:p>
          <a:p>
            <a:pPr algn="ctr"/>
            <a:endParaRPr lang="en-GB" sz="1750" dirty="0"/>
          </a:p>
          <a:p>
            <a:pPr algn="ctr"/>
            <a:r>
              <a:rPr lang="en-GB" sz="1200" dirty="0"/>
              <a:t>We do our best to look after your money. As a not-for-profit friendly society, what we do is in the sole interests of our Members.</a:t>
            </a:r>
          </a:p>
        </p:txBody>
      </p:sp>
    </p:spTree>
    <p:extLst>
      <p:ext uri="{BB962C8B-B14F-4D97-AF65-F5344CB8AC3E}">
        <p14:creationId xmlns:p14="http://schemas.microsoft.com/office/powerpoint/2010/main" val="392506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Cash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3</a:t>
            </a:fld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0C6F39-D61A-4B16-95B0-70B6382B5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775450"/>
            <a:ext cx="6242580" cy="340655"/>
          </a:xfrm>
        </p:spPr>
        <p:txBody>
          <a:bodyPr/>
          <a:lstStyle/>
          <a:p>
            <a:r>
              <a:rPr lang="en-GB" dirty="0"/>
              <a:t>Look after your wellbeing and claim back the costs of everyday healthcare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" y="1161619"/>
            <a:ext cx="6955464" cy="28935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39EFDA-F03D-48B3-81DA-EAAC0F8CDA83}"/>
              </a:ext>
            </a:extLst>
          </p:cNvPr>
          <p:cNvSpPr txBox="1">
            <a:spLocks/>
          </p:cNvSpPr>
          <p:nvPr/>
        </p:nvSpPr>
        <p:spPr>
          <a:xfrm>
            <a:off x="1205754" y="-1369709"/>
            <a:ext cx="6732492" cy="1003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0B6B8-C8DB-4411-9C87-8EBE0A4B8240}"/>
              </a:ext>
            </a:extLst>
          </p:cNvPr>
          <p:cNvSpPr/>
          <p:nvPr/>
        </p:nvSpPr>
        <p:spPr>
          <a:xfrm>
            <a:off x="268615" y="3856375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GB" sz="1400" dirty="0"/>
              <a:t>Easy to set up and use</a:t>
            </a:r>
          </a:p>
          <a:p>
            <a:pPr marL="285750" indent="-285750">
              <a:buBlip>
                <a:blip r:embed="rId4"/>
              </a:buBlip>
            </a:pPr>
            <a:r>
              <a:rPr lang="en-GB" sz="1400" dirty="0"/>
              <a:t>No medical required</a:t>
            </a:r>
          </a:p>
          <a:p>
            <a:pPr marL="285750" indent="-285750">
              <a:buBlip>
                <a:blip r:embed="rId4"/>
              </a:buBlip>
            </a:pPr>
            <a:r>
              <a:rPr lang="en-GB" sz="1400" dirty="0"/>
              <a:t>Different levels of cover for different budgets</a:t>
            </a:r>
          </a:p>
          <a:p>
            <a:pPr marL="285750" indent="-285750">
              <a:buBlip>
                <a:blip r:embed="rId4"/>
              </a:buBlip>
            </a:pPr>
            <a:r>
              <a:rPr lang="en-GB" sz="1400" dirty="0"/>
              <a:t>Easy payment via payroll deduction</a:t>
            </a:r>
          </a:p>
          <a:p>
            <a:pPr marL="285750" indent="-285750">
              <a:buBlip>
                <a:blip r:embed="rId4"/>
              </a:buBlip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7B702-2435-45C6-AE3C-B54B31C6A613}"/>
              </a:ext>
            </a:extLst>
          </p:cNvPr>
          <p:cNvSpPr/>
          <p:nvPr/>
        </p:nvSpPr>
        <p:spPr>
          <a:xfrm>
            <a:off x="4593516" y="3861673"/>
            <a:ext cx="4303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GB" sz="1400" dirty="0"/>
              <a:t>MyWellness package included</a:t>
            </a:r>
          </a:p>
          <a:p>
            <a:pPr marL="285750" indent="-285750">
              <a:buBlip>
                <a:blip r:embed="rId4"/>
              </a:buBlip>
            </a:pPr>
            <a:r>
              <a:rPr lang="en-GB" sz="1400" dirty="0"/>
              <a:t>Children up to the age of 21 living at </a:t>
            </a:r>
            <a:r>
              <a:rPr lang="en-GB" sz="1400"/>
              <a:t>home studying </a:t>
            </a:r>
            <a:r>
              <a:rPr lang="en-GB" sz="1400" dirty="0"/>
              <a:t>full time are covered at no extra cost</a:t>
            </a:r>
          </a:p>
        </p:txBody>
      </p:sp>
    </p:spTree>
    <p:extLst>
      <p:ext uri="{BB962C8B-B14F-4D97-AF65-F5344CB8AC3E}">
        <p14:creationId xmlns:p14="http://schemas.microsoft.com/office/powerpoint/2010/main" val="17502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2647-61C8-481D-A7E7-1F57830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CC5E88-5561-442C-843B-7BC9FB825D75}"/>
              </a:ext>
            </a:extLst>
          </p:cNvPr>
          <p:cNvSpPr txBox="1">
            <a:spLocks/>
          </p:cNvSpPr>
          <p:nvPr/>
        </p:nvSpPr>
        <p:spPr>
          <a:xfrm>
            <a:off x="0" y="1077686"/>
            <a:ext cx="9144000" cy="3154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0" dirty="0">
                <a:solidFill>
                  <a:schemeClr val="bg1"/>
                </a:solidFill>
              </a:rPr>
              <a:t>Our Mission is to help people lead healthier,</a:t>
            </a:r>
          </a:p>
          <a:p>
            <a:pPr algn="ctr"/>
            <a:r>
              <a:rPr lang="en-GB" sz="2000" b="0" dirty="0">
                <a:solidFill>
                  <a:schemeClr val="bg1"/>
                </a:solidFill>
              </a:rPr>
              <a:t>happier, more productive lives.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chemeClr val="bg1"/>
                </a:solidFill>
              </a:rPr>
              <a:t>So our services are designed with one aim in mind.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chemeClr val="bg1"/>
                </a:solidFill>
              </a:rPr>
              <a:t>To help people stay in…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400" b="0" dirty="0">
              <a:solidFill>
                <a:schemeClr val="bg1"/>
              </a:solidFill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The best of health.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2647-61C8-481D-A7E7-1F57830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5</a:t>
            </a:fld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479F25-FB3C-4DA0-BB0B-39BC11922D70}"/>
              </a:ext>
            </a:extLst>
          </p:cNvPr>
          <p:cNvSpPr txBox="1">
            <a:spLocks/>
          </p:cNvSpPr>
          <p:nvPr/>
        </p:nvSpPr>
        <p:spPr>
          <a:xfrm>
            <a:off x="247972" y="1066644"/>
            <a:ext cx="8575299" cy="1003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2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E07437-D799-42A1-A020-2D656DECAC95}"/>
              </a:ext>
            </a:extLst>
          </p:cNvPr>
          <p:cNvSpPr txBox="1">
            <a:spLocks/>
          </p:cNvSpPr>
          <p:nvPr/>
        </p:nvSpPr>
        <p:spPr>
          <a:xfrm>
            <a:off x="97892" y="2449803"/>
            <a:ext cx="1529239" cy="28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D6DC426-E81E-4AAB-9F5E-2636764C8274}"/>
              </a:ext>
            </a:extLst>
          </p:cNvPr>
          <p:cNvSpPr txBox="1">
            <a:spLocks/>
          </p:cNvSpPr>
          <p:nvPr/>
        </p:nvSpPr>
        <p:spPr>
          <a:xfrm>
            <a:off x="240478" y="215989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0AD3050-54E1-4DFC-8258-8ADCCF08358F}"/>
              </a:ext>
            </a:extLst>
          </p:cNvPr>
          <p:cNvSpPr txBox="1">
            <a:spLocks/>
          </p:cNvSpPr>
          <p:nvPr/>
        </p:nvSpPr>
        <p:spPr>
          <a:xfrm>
            <a:off x="240478" y="499687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E035D-60F4-4397-B93B-7BC04FA0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02" y="908464"/>
            <a:ext cx="453774" cy="453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88AB4-A18A-468A-9FB2-B4409342A3E9}"/>
              </a:ext>
            </a:extLst>
          </p:cNvPr>
          <p:cNvSpPr txBox="1"/>
          <p:nvPr/>
        </p:nvSpPr>
        <p:spPr>
          <a:xfrm>
            <a:off x="722060" y="1348248"/>
            <a:ext cx="1741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Dental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Spread the cost of dental treatment, from check ups to orthodontic treatments.</a:t>
            </a:r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2E36E-2121-4C38-B3F2-6E35C14DC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63" y="869503"/>
            <a:ext cx="613042" cy="579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99B17F-242F-4C47-B77A-52273D684D01}"/>
              </a:ext>
            </a:extLst>
          </p:cNvPr>
          <p:cNvSpPr txBox="1"/>
          <p:nvPr/>
        </p:nvSpPr>
        <p:spPr>
          <a:xfrm>
            <a:off x="3293523" y="1372085"/>
            <a:ext cx="196576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Dental Accident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Covers you in the case of an accident involving a direct blow to the head where your teeth are damaged.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55906-A727-48C0-8EA0-CB10CAD03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732" y="908836"/>
            <a:ext cx="532196" cy="5403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18D4FC-4C54-4083-9462-0CB0D6FFF56C}"/>
              </a:ext>
            </a:extLst>
          </p:cNvPr>
          <p:cNvSpPr txBox="1"/>
          <p:nvPr/>
        </p:nvSpPr>
        <p:spPr>
          <a:xfrm>
            <a:off x="5664603" y="1389668"/>
            <a:ext cx="2778672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Optical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Managing the costs of eye care, including eye tests, glasses and contact lenses.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63BF61-D692-4E37-A0BC-25666982C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74" y="3227530"/>
            <a:ext cx="544438" cy="541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C6843C6-A3A7-492B-91AE-BF7830136E4F}"/>
              </a:ext>
            </a:extLst>
          </p:cNvPr>
          <p:cNvSpPr txBox="1"/>
          <p:nvPr/>
        </p:nvSpPr>
        <p:spPr>
          <a:xfrm>
            <a:off x="347114" y="3712706"/>
            <a:ext cx="2357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Chiropody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Claim back costs for professional foot care, so there’s no need to suffer from painful or unsightly feet.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E47A21-90BE-4E8B-9BE2-0447AC830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295" y="3389244"/>
            <a:ext cx="544438" cy="5737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6019047-85F5-4E34-BAE5-8FEA3F0FA67D}"/>
              </a:ext>
            </a:extLst>
          </p:cNvPr>
          <p:cNvSpPr txBox="1"/>
          <p:nvPr/>
        </p:nvSpPr>
        <p:spPr>
          <a:xfrm>
            <a:off x="2495797" y="3938242"/>
            <a:ext cx="3470950" cy="54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Combined Physiotherapy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Cashback for pain relieving physical treatments.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2CD7D8-0F61-419C-9BF8-8B3D2E1B1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732" y="3101211"/>
            <a:ext cx="659214" cy="5597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063236-F3FC-44EE-87F2-A22F6875B9C6}"/>
              </a:ext>
            </a:extLst>
          </p:cNvPr>
          <p:cNvSpPr txBox="1"/>
          <p:nvPr/>
        </p:nvSpPr>
        <p:spPr>
          <a:xfrm>
            <a:off x="5988348" y="3712056"/>
            <a:ext cx="2626286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Health &amp; Wellbeing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Money back for a range of wellbeing treatments including massage and reflexology.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C425E4A-DDD5-4D68-A2A4-EB3F737C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82858"/>
            <a:ext cx="5771232" cy="347078"/>
          </a:xfrm>
        </p:spPr>
        <p:txBody>
          <a:bodyPr/>
          <a:lstStyle/>
          <a:p>
            <a:r>
              <a:rPr lang="en-GB" dirty="0"/>
              <a:t>Dental and Optical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1C309C0-E8A0-4B9A-92D9-EA5B5D65EEB6}"/>
              </a:ext>
            </a:extLst>
          </p:cNvPr>
          <p:cNvSpPr txBox="1">
            <a:spLocks/>
          </p:cNvSpPr>
          <p:nvPr/>
        </p:nvSpPr>
        <p:spPr>
          <a:xfrm>
            <a:off x="366713" y="2754133"/>
            <a:ext cx="5771232" cy="3470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50" kern="1200">
                <a:solidFill>
                  <a:srgbClr val="2CB5D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Physical therapies and wellbeing</a:t>
            </a:r>
          </a:p>
        </p:txBody>
      </p:sp>
    </p:spTree>
    <p:extLst>
      <p:ext uri="{BB962C8B-B14F-4D97-AF65-F5344CB8AC3E}">
        <p14:creationId xmlns:p14="http://schemas.microsoft.com/office/powerpoint/2010/main" val="166379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1205-04DF-4A30-9CEB-11D361D8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Cash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27C3E-9C41-4F1F-A035-812EC480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6</a:t>
            </a:fld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4279213-A330-45CA-AD64-2C87B925D9E2}"/>
              </a:ext>
            </a:extLst>
          </p:cNvPr>
          <p:cNvSpPr txBox="1">
            <a:spLocks/>
          </p:cNvSpPr>
          <p:nvPr/>
        </p:nvSpPr>
        <p:spPr>
          <a:xfrm>
            <a:off x="416610" y="2692538"/>
            <a:ext cx="4212540" cy="291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2CB5D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76602-D4B2-49D9-A148-5538CE4F6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spc="-40" dirty="0">
                <a:solidFill>
                  <a:schemeClr val="tx2"/>
                </a:solidFill>
                <a:latin typeface="+mj-lt"/>
              </a:rPr>
              <a:t>Money back towards everyday healthcare treatments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54D26-9E53-4489-89E3-129CE30E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82" y="955220"/>
            <a:ext cx="6354326" cy="41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"/>
    </mc:Choice>
    <mc:Fallback xmlns="">
      <p:transition spd="slow" advClick="0" advTm="3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1205-04DF-4A30-9CEB-11D361D8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Corporate Cash Plan Cont’d…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27C3E-9C41-4F1F-A035-812EC480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7</a:t>
            </a:fld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4279213-A330-45CA-AD64-2C87B925D9E2}"/>
              </a:ext>
            </a:extLst>
          </p:cNvPr>
          <p:cNvSpPr txBox="1">
            <a:spLocks/>
          </p:cNvSpPr>
          <p:nvPr/>
        </p:nvSpPr>
        <p:spPr>
          <a:xfrm>
            <a:off x="416610" y="2692538"/>
            <a:ext cx="4212540" cy="291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rgbClr val="2CB5D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ECDBC-D3FA-4438-BAB9-071A3AFC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59" y="1026235"/>
            <a:ext cx="6584744" cy="39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"/>
    </mc:Choice>
    <mc:Fallback xmlns="">
      <p:transition spd="slow" advClick="0" advTm="1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92654" y="3086741"/>
            <a:ext cx="1761779" cy="1028511"/>
          </a:xfrm>
        </p:spPr>
        <p:txBody>
          <a:bodyPr/>
          <a:lstStyle/>
          <a:p>
            <a:r>
              <a:rPr lang="en-GB" sz="1600" dirty="0"/>
              <a:t>Family Planning</a:t>
            </a:r>
          </a:p>
          <a:p>
            <a:pPr lvl="1"/>
            <a:endParaRPr lang="en-GB" sz="1100" dirty="0"/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Pays out for fertility or sterilisation treatment for you and your partner (if they are included on the policy) in a private clinic.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82858"/>
            <a:ext cx="6650971" cy="347078"/>
          </a:xfrm>
        </p:spPr>
        <p:txBody>
          <a:bodyPr/>
          <a:lstStyle/>
          <a:p>
            <a:r>
              <a:rPr lang="en-GB" dirty="0"/>
              <a:t>Prestige level benefits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Additional benefits for top tiered members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2485238" y="3086741"/>
            <a:ext cx="1909258" cy="1028511"/>
          </a:xfrm>
        </p:spPr>
        <p:txBody>
          <a:bodyPr/>
          <a:lstStyle/>
          <a:p>
            <a:r>
              <a:rPr lang="en-GB" sz="1600" dirty="0"/>
              <a:t>Critical Illness</a:t>
            </a:r>
          </a:p>
          <a:p>
            <a:endParaRPr lang="en-GB" sz="1100" dirty="0"/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Pays out a single lump sum if you’re diagnosed with a serious illness, after a 13 week qualifying period.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299772" y="2998308"/>
            <a:ext cx="0" cy="124154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E135E-2566-4748-853C-8A3B78F0FB0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conOT-Light"/>
              <a:ea typeface="+mn-ea"/>
              <a:cs typeface="+mn-cs"/>
            </a:endParaRPr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481E50B5-A893-4AB5-A55D-D9EAE4FB5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0" y="1607385"/>
            <a:ext cx="1024586" cy="1024586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DB34D1C-8472-4393-91FC-851A6303DD94}"/>
              </a:ext>
            </a:extLst>
          </p:cNvPr>
          <p:cNvSpPr txBox="1">
            <a:spLocks/>
          </p:cNvSpPr>
          <p:nvPr/>
        </p:nvSpPr>
        <p:spPr>
          <a:xfrm>
            <a:off x="1032723" y="4831277"/>
            <a:ext cx="7519600" cy="276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8497BF6-0220-4C92-9F52-350F638D5541}"/>
              </a:ext>
            </a:extLst>
          </p:cNvPr>
          <p:cNvSpPr txBox="1">
            <a:spLocks/>
          </p:cNvSpPr>
          <p:nvPr/>
        </p:nvSpPr>
        <p:spPr>
          <a:xfrm>
            <a:off x="4749500" y="3082816"/>
            <a:ext cx="1855689" cy="1028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Sickness and Accident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CB5D6"/>
              </a:solidFill>
              <a:effectLst/>
              <a:uLnTx/>
              <a:uFillTx/>
              <a:latin typeface="CoconOT-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Your contributions covered (up to 12 months) if you are off work for more than 30 days due to sickness or injury.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DDFDAEE3-A761-42C7-8DB3-89E40F8CD680}"/>
              </a:ext>
            </a:extLst>
          </p:cNvPr>
          <p:cNvSpPr txBox="1">
            <a:spLocks/>
          </p:cNvSpPr>
          <p:nvPr/>
        </p:nvSpPr>
        <p:spPr>
          <a:xfrm>
            <a:off x="6879739" y="3082816"/>
            <a:ext cx="1909258" cy="1362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n-ea"/>
                <a:cs typeface="+mn-cs"/>
              </a:rPr>
              <a:t>Fitness and Exercise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CB5D6"/>
              </a:solidFill>
              <a:effectLst/>
              <a:uLnTx/>
              <a:uFillTx/>
              <a:latin typeface="CoconOT-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Claim back up to £100 towards gym memberships, swimming lessons, exercise classes or personal trainer sessions.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DBE87-6BDD-41A7-ABF6-90C69877C46F}"/>
              </a:ext>
            </a:extLst>
          </p:cNvPr>
          <p:cNvCxnSpPr>
            <a:cxnSpLocks/>
          </p:cNvCxnSpPr>
          <p:nvPr/>
        </p:nvCxnSpPr>
        <p:spPr>
          <a:xfrm>
            <a:off x="6699652" y="2994383"/>
            <a:ext cx="0" cy="124154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83BA98-A865-4C28-BAED-232DEEDA2935}"/>
              </a:ext>
            </a:extLst>
          </p:cNvPr>
          <p:cNvCxnSpPr>
            <a:cxnSpLocks/>
          </p:cNvCxnSpPr>
          <p:nvPr/>
        </p:nvCxnSpPr>
        <p:spPr>
          <a:xfrm>
            <a:off x="4620409" y="2994383"/>
            <a:ext cx="0" cy="124154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B6BB26B2-05A7-4136-BD34-9D667DDDE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55" y="1527279"/>
            <a:ext cx="1196750" cy="110469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3C55E52-4D4D-47B6-BCE1-1C329135F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8" y="1838669"/>
            <a:ext cx="1586603" cy="79330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5B666-120F-4ACD-8F5A-91D140219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6" y="1690150"/>
            <a:ext cx="1274645" cy="9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2647-61C8-481D-A7E7-1F57830E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9</a:t>
            </a:fld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479F25-FB3C-4DA0-BB0B-39BC11922D70}"/>
              </a:ext>
            </a:extLst>
          </p:cNvPr>
          <p:cNvSpPr txBox="1">
            <a:spLocks/>
          </p:cNvSpPr>
          <p:nvPr/>
        </p:nvSpPr>
        <p:spPr>
          <a:xfrm>
            <a:off x="257495" y="1072671"/>
            <a:ext cx="3184121" cy="10036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2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E07437-D799-42A1-A020-2D656DECAC95}"/>
              </a:ext>
            </a:extLst>
          </p:cNvPr>
          <p:cNvSpPr txBox="1">
            <a:spLocks/>
          </p:cNvSpPr>
          <p:nvPr/>
        </p:nvSpPr>
        <p:spPr>
          <a:xfrm>
            <a:off x="97892" y="2449803"/>
            <a:ext cx="1529239" cy="28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D6DC426-E81E-4AAB-9F5E-2636764C8274}"/>
              </a:ext>
            </a:extLst>
          </p:cNvPr>
          <p:cNvSpPr txBox="1">
            <a:spLocks/>
          </p:cNvSpPr>
          <p:nvPr/>
        </p:nvSpPr>
        <p:spPr>
          <a:xfrm>
            <a:off x="525884" y="154077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0AD3050-54E1-4DFC-8258-8ADCCF08358F}"/>
              </a:ext>
            </a:extLst>
          </p:cNvPr>
          <p:cNvSpPr txBox="1">
            <a:spLocks/>
          </p:cNvSpPr>
          <p:nvPr/>
        </p:nvSpPr>
        <p:spPr>
          <a:xfrm>
            <a:off x="240478" y="499687"/>
            <a:ext cx="8229600" cy="327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7E9CA-F597-4418-A714-3370183E7B28}"/>
              </a:ext>
            </a:extLst>
          </p:cNvPr>
          <p:cNvSpPr txBox="1"/>
          <p:nvPr/>
        </p:nvSpPr>
        <p:spPr>
          <a:xfrm>
            <a:off x="921925" y="1025326"/>
            <a:ext cx="162096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GP Anytime</a:t>
            </a:r>
            <a:endParaRPr lang="en-GB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E8479-7526-40B7-A9FC-E6DDF652D389}"/>
              </a:ext>
            </a:extLst>
          </p:cNvPr>
          <p:cNvSpPr txBox="1"/>
          <p:nvPr/>
        </p:nvSpPr>
        <p:spPr>
          <a:xfrm>
            <a:off x="206430" y="1212593"/>
            <a:ext cx="346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You can speak to a doctor via phone or video chat, and get prescriptions sent directly to your work or home address.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E5ABC-FE08-49C9-94BB-0105C1D1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4" y="864524"/>
            <a:ext cx="623469" cy="424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C129B5-3023-4F81-A028-DECED79F6883}"/>
              </a:ext>
            </a:extLst>
          </p:cNvPr>
          <p:cNvSpPr txBox="1"/>
          <p:nvPr/>
        </p:nvSpPr>
        <p:spPr>
          <a:xfrm>
            <a:off x="934484" y="1767889"/>
            <a:ext cx="2949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Counselling</a:t>
            </a:r>
            <a:endParaRPr lang="en-GB" sz="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FA9637-5E5E-450C-91F9-F9F34B781A2A}"/>
              </a:ext>
            </a:extLst>
          </p:cNvPr>
          <p:cNvSpPr txBox="1"/>
          <p:nvPr/>
        </p:nvSpPr>
        <p:spPr>
          <a:xfrm>
            <a:off x="176260" y="1967458"/>
            <a:ext cx="345767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Our mental health and advice helpline offers you guidance around stress, financial worries, bereavements, physical health concerns and more.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4B6933-7C69-4A7B-8B07-AE2342942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90" y="1605845"/>
            <a:ext cx="578636" cy="4771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296594-88B0-449D-BDBE-232FB6CD145F}"/>
              </a:ext>
            </a:extLst>
          </p:cNvPr>
          <p:cNvSpPr txBox="1"/>
          <p:nvPr/>
        </p:nvSpPr>
        <p:spPr>
          <a:xfrm>
            <a:off x="918625" y="2656660"/>
            <a:ext cx="51135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On Demand Physio</a:t>
            </a:r>
            <a:endParaRPr lang="en-GB" sz="9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39790E-11DF-4695-9C78-9AD55D47F735}"/>
              </a:ext>
            </a:extLst>
          </p:cNvPr>
          <p:cNvSpPr txBox="1"/>
          <p:nvPr/>
        </p:nvSpPr>
        <p:spPr>
          <a:xfrm>
            <a:off x="140492" y="2880378"/>
            <a:ext cx="34934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My On Demand Physio gives you fast access to advice from a qualified physiotherapist, with treatment for a wide range of conditions.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C3D4B0-3DAA-432A-B240-BFDC5BAC4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00" y="2464607"/>
            <a:ext cx="546616" cy="4595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018B5ED-3A69-4416-BA40-40CCA784341A}"/>
              </a:ext>
            </a:extLst>
          </p:cNvPr>
          <p:cNvSpPr txBox="1"/>
          <p:nvPr/>
        </p:nvSpPr>
        <p:spPr>
          <a:xfrm>
            <a:off x="934484" y="3664650"/>
            <a:ext cx="2299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Cancer Screening</a:t>
            </a:r>
            <a:endParaRPr lang="en-GB" sz="9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12F0339-14A4-4108-90CE-7E648678D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61" y="3456217"/>
            <a:ext cx="515316" cy="474690"/>
          </a:xfrm>
          <a:prstGeom prst="rect">
            <a:avLst/>
          </a:prstGeom>
        </p:spPr>
      </p:pic>
      <p:sp>
        <p:nvSpPr>
          <p:cNvPr id="35" name="Title 14">
            <a:extLst>
              <a:ext uri="{FF2B5EF4-FFF2-40B4-BE49-F238E27FC236}">
                <a16:creationId xmlns:a16="http://schemas.microsoft.com/office/drawing/2014/main" id="{C791BC38-F929-403D-A616-0ADE71C9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01" y="305809"/>
            <a:ext cx="2666259" cy="347078"/>
          </a:xfrm>
        </p:spPr>
        <p:txBody>
          <a:bodyPr/>
          <a:lstStyle/>
          <a:p>
            <a:r>
              <a:rPr lang="en-GB" dirty="0"/>
              <a:t>Your My Wellness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8D5B2-C277-4480-A4C9-A892C9A3E920}"/>
              </a:ext>
            </a:extLst>
          </p:cNvPr>
          <p:cNvSpPr txBox="1"/>
          <p:nvPr/>
        </p:nvSpPr>
        <p:spPr>
          <a:xfrm>
            <a:off x="139575" y="3900359"/>
            <a:ext cx="3536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Muli"/>
              </a:rPr>
              <a:t>Access to a selection of self-administered test that can detect the early stages of some of the most common cancers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D2332-FE0B-4974-B902-2670FCFAA8FA}"/>
              </a:ext>
            </a:extLst>
          </p:cNvPr>
          <p:cNvSpPr txBox="1"/>
          <p:nvPr/>
        </p:nvSpPr>
        <p:spPr>
          <a:xfrm>
            <a:off x="5410459" y="1129915"/>
            <a:ext cx="45739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Health Assessments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93A5A-BDE6-4B1E-AD4E-90B5FBDECDF9}"/>
              </a:ext>
            </a:extLst>
          </p:cNvPr>
          <p:cNvSpPr txBox="1"/>
          <p:nvPr/>
        </p:nvSpPr>
        <p:spPr>
          <a:xfrm>
            <a:off x="4581592" y="1368613"/>
            <a:ext cx="45740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Prevention is better than cure. Having a health assessment can help you understand how important it is you look after yourself and can lead to early diagnosis of more serious conditions.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537AB-E03C-4EB4-82FE-C5F221915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00340" y="977417"/>
            <a:ext cx="710992" cy="48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25BDB-A7B2-4E4E-B5DF-0DCC5F17965E}"/>
              </a:ext>
            </a:extLst>
          </p:cNvPr>
          <p:cNvSpPr txBox="1"/>
          <p:nvPr/>
        </p:nvSpPr>
        <p:spPr>
          <a:xfrm>
            <a:off x="5430099" y="1987640"/>
            <a:ext cx="45886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Home Assistance</a:t>
            </a:r>
            <a:endParaRPr lang="en-GB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8CA13-2840-437C-B718-E571DCD04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340" y="1865828"/>
            <a:ext cx="514168" cy="401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C31D6-F46E-41E7-BCB2-9592AA35D52E}"/>
              </a:ext>
            </a:extLst>
          </p:cNvPr>
          <p:cNvSpPr txBox="1"/>
          <p:nvPr/>
        </p:nvSpPr>
        <p:spPr>
          <a:xfrm>
            <a:off x="4587591" y="2226151"/>
            <a:ext cx="38824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Muli"/>
              </a:rPr>
              <a:t>Personal assistance with household chores, local shopping and mobility if you need a helping hand when you return home after a stay in hospital. Member and partner’s parents included.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5DED9-AA42-49E6-8341-91467995F0F9}"/>
              </a:ext>
            </a:extLst>
          </p:cNvPr>
          <p:cNvSpPr txBox="1"/>
          <p:nvPr/>
        </p:nvSpPr>
        <p:spPr>
          <a:xfrm>
            <a:off x="5446857" y="3953495"/>
            <a:ext cx="15817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CB5D6"/>
                </a:solidFill>
                <a:effectLst/>
                <a:uLnTx/>
                <a:uFillTx/>
                <a:latin typeface="CoconOT-Light"/>
                <a:ea typeface="+mj-ea"/>
                <a:cs typeface="+mj-cs"/>
              </a:rPr>
              <a:t>My PERKS</a:t>
            </a:r>
            <a:endParaRPr lang="en-GB" sz="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56E47D-A66C-47FA-8A8A-5D1B74B40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833" y="3820853"/>
            <a:ext cx="612993" cy="4807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8CD923-2CA3-4F6C-AC1F-471E01C57771}"/>
              </a:ext>
            </a:extLst>
          </p:cNvPr>
          <p:cNvSpPr txBox="1"/>
          <p:nvPr/>
        </p:nvSpPr>
        <p:spPr>
          <a:xfrm>
            <a:off x="4572000" y="4234532"/>
            <a:ext cx="3877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Discounts on purchases including fashion, holidays, entertainment, car hire, health and beauty and even weekly shopping from major supermarkets. 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318ED4E-8186-4BEC-A72A-113747E594A8}"/>
              </a:ext>
            </a:extLst>
          </p:cNvPr>
          <p:cNvSpPr txBox="1">
            <a:spLocks/>
          </p:cNvSpPr>
          <p:nvPr/>
        </p:nvSpPr>
        <p:spPr>
          <a:xfrm>
            <a:off x="4640685" y="3320472"/>
            <a:ext cx="4046116" cy="253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9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306799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Shield">
  <a:themeElements>
    <a:clrScheme name="Health Shield">
      <a:dk1>
        <a:srgbClr val="000000"/>
      </a:dk1>
      <a:lt1>
        <a:sysClr val="window" lastClr="FFFFFF"/>
      </a:lt1>
      <a:dk2>
        <a:srgbClr val="2CB5D6"/>
      </a:dk2>
      <a:lt2>
        <a:srgbClr val="FFFFFF"/>
      </a:lt2>
      <a:accent1>
        <a:srgbClr val="4DBAB8"/>
      </a:accent1>
      <a:accent2>
        <a:srgbClr val="FF520B"/>
      </a:accent2>
      <a:accent3>
        <a:srgbClr val="878787"/>
      </a:accent3>
      <a:accent4>
        <a:srgbClr val="575757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Health Shield">
      <a:majorFont>
        <a:latin typeface="CoconOT-Light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5E14D2C-AD70-4260-8742-2D77D4080880}" vid="{65DFD4DD-42CF-4B65-99C4-5FD90C6FCB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40535</TotalTime>
  <Words>968</Words>
  <Application>Microsoft Office PowerPoint</Application>
  <PresentationFormat>On-screen Show (16:9)</PresentationFormat>
  <Paragraphs>119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CoconOT-Light</vt:lpstr>
      <vt:lpstr>Muli</vt:lpstr>
      <vt:lpstr>Health Shield</vt:lpstr>
      <vt:lpstr>Looking after your health and wellbeing</vt:lpstr>
      <vt:lpstr>About Health Shield</vt:lpstr>
      <vt:lpstr>Health Cash Plans</vt:lpstr>
      <vt:lpstr>PowerPoint Presentation</vt:lpstr>
      <vt:lpstr>Dental and Optical</vt:lpstr>
      <vt:lpstr>Corporate Cash Plan</vt:lpstr>
      <vt:lpstr>Corporate Cash Plan Cont’d…</vt:lpstr>
      <vt:lpstr>Prestige level benefits</vt:lpstr>
      <vt:lpstr>Your My Wellness</vt:lpstr>
      <vt:lpstr>Members’ Area</vt:lpstr>
      <vt:lpstr>Joining is simple..</vt:lpstr>
      <vt:lpstr>   Any questions?  Join today with IMMEDIATE BENEFIT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best of health.</dc:title>
  <dc:creator>Jessica Littlewood</dc:creator>
  <cp:lastModifiedBy>Shay McEvoy</cp:lastModifiedBy>
  <cp:revision>270</cp:revision>
  <cp:lastPrinted>2019-12-19T10:34:32Z</cp:lastPrinted>
  <dcterms:created xsi:type="dcterms:W3CDTF">2019-08-09T10:07:02Z</dcterms:created>
  <dcterms:modified xsi:type="dcterms:W3CDTF">2022-05-10T10:47:58Z</dcterms:modified>
</cp:coreProperties>
</file>